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1297" r:id="rId5"/>
    <p:sldId id="1298" r:id="rId6"/>
    <p:sldId id="1292" r:id="rId7"/>
    <p:sldId id="1305" r:id="rId8"/>
    <p:sldId id="1299" r:id="rId9"/>
    <p:sldId id="1293" r:id="rId10"/>
    <p:sldId id="1306" r:id="rId11"/>
    <p:sldId id="1307" r:id="rId12"/>
    <p:sldId id="1308" r:id="rId13"/>
  </p:sldIdLst>
  <p:sldSz cx="11949113" cy="6721475"/>
  <p:notesSz cx="6797675" cy="9926638"/>
  <p:custDataLst>
    <p:tags r:id="rId15"/>
  </p:custDataLst>
  <p:defaultTextStyle>
    <a:defPPr>
      <a:defRPr lang="de-DE"/>
    </a:defPPr>
    <a:lvl1pPr marL="0" algn="l" defTabSz="597423" rtl="0" eaLnBrk="1" latinLnBrk="0" hangingPunct="1">
      <a:defRPr sz="2352" kern="1200">
        <a:solidFill>
          <a:schemeClr val="tx1"/>
        </a:solidFill>
        <a:latin typeface="+mn-lt"/>
        <a:ea typeface="+mn-ea"/>
        <a:cs typeface="+mn-cs"/>
      </a:defRPr>
    </a:lvl1pPr>
    <a:lvl2pPr marL="597423" algn="l" defTabSz="597423" rtl="0" eaLnBrk="1" latinLnBrk="0" hangingPunct="1">
      <a:defRPr sz="2352" kern="1200">
        <a:solidFill>
          <a:schemeClr val="tx1"/>
        </a:solidFill>
        <a:latin typeface="+mn-lt"/>
        <a:ea typeface="+mn-ea"/>
        <a:cs typeface="+mn-cs"/>
      </a:defRPr>
    </a:lvl2pPr>
    <a:lvl3pPr marL="1194846" algn="l" defTabSz="597423" rtl="0" eaLnBrk="1" latinLnBrk="0" hangingPunct="1">
      <a:defRPr sz="2352" kern="1200">
        <a:solidFill>
          <a:schemeClr val="tx1"/>
        </a:solidFill>
        <a:latin typeface="+mn-lt"/>
        <a:ea typeface="+mn-ea"/>
        <a:cs typeface="+mn-cs"/>
      </a:defRPr>
    </a:lvl3pPr>
    <a:lvl4pPr marL="1792270" algn="l" defTabSz="597423" rtl="0" eaLnBrk="1" latinLnBrk="0" hangingPunct="1">
      <a:defRPr sz="2352" kern="1200">
        <a:solidFill>
          <a:schemeClr val="tx1"/>
        </a:solidFill>
        <a:latin typeface="+mn-lt"/>
        <a:ea typeface="+mn-ea"/>
        <a:cs typeface="+mn-cs"/>
      </a:defRPr>
    </a:lvl4pPr>
    <a:lvl5pPr marL="2389693" algn="l" defTabSz="597423" rtl="0" eaLnBrk="1" latinLnBrk="0" hangingPunct="1">
      <a:defRPr sz="2352" kern="1200">
        <a:solidFill>
          <a:schemeClr val="tx1"/>
        </a:solidFill>
        <a:latin typeface="+mn-lt"/>
        <a:ea typeface="+mn-ea"/>
        <a:cs typeface="+mn-cs"/>
      </a:defRPr>
    </a:lvl5pPr>
    <a:lvl6pPr marL="2987116" algn="l" defTabSz="597423" rtl="0" eaLnBrk="1" latinLnBrk="0" hangingPunct="1">
      <a:defRPr sz="2352" kern="1200">
        <a:solidFill>
          <a:schemeClr val="tx1"/>
        </a:solidFill>
        <a:latin typeface="+mn-lt"/>
        <a:ea typeface="+mn-ea"/>
        <a:cs typeface="+mn-cs"/>
      </a:defRPr>
    </a:lvl6pPr>
    <a:lvl7pPr marL="3584539" algn="l" defTabSz="597423" rtl="0" eaLnBrk="1" latinLnBrk="0" hangingPunct="1">
      <a:defRPr sz="2352" kern="1200">
        <a:solidFill>
          <a:schemeClr val="tx1"/>
        </a:solidFill>
        <a:latin typeface="+mn-lt"/>
        <a:ea typeface="+mn-ea"/>
        <a:cs typeface="+mn-cs"/>
      </a:defRPr>
    </a:lvl7pPr>
    <a:lvl8pPr marL="4181963" algn="l" defTabSz="597423" rtl="0" eaLnBrk="1" latinLnBrk="0" hangingPunct="1">
      <a:defRPr sz="2352" kern="1200">
        <a:solidFill>
          <a:schemeClr val="tx1"/>
        </a:solidFill>
        <a:latin typeface="+mn-lt"/>
        <a:ea typeface="+mn-ea"/>
        <a:cs typeface="+mn-cs"/>
      </a:defRPr>
    </a:lvl8pPr>
    <a:lvl9pPr marL="4779386" algn="l" defTabSz="597423" rtl="0" eaLnBrk="1" latinLnBrk="0" hangingPunct="1">
      <a:defRPr sz="23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 userDrawn="1">
          <p15:clr>
            <a:srgbClr val="A4A3A4"/>
          </p15:clr>
        </p15:guide>
        <p15:guide id="2" pos="2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00"/>
    <a:srgbClr val="C4C7CA"/>
    <a:srgbClr val="A1DAF8"/>
    <a:srgbClr val="004F7C"/>
    <a:srgbClr val="3B454B"/>
    <a:srgbClr val="252E32"/>
    <a:srgbClr val="C9E5F5"/>
    <a:srgbClr val="E4F2FA"/>
    <a:srgbClr val="5096AF"/>
    <a:srgbClr val="D6D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6" autoAdjust="0"/>
    <p:restoredTop sz="93557" autoAdjust="0"/>
  </p:normalViewPr>
  <p:slideViewPr>
    <p:cSldViewPr snapToGrid="0" snapToObjects="1">
      <p:cViewPr varScale="1">
        <p:scale>
          <a:sx n="113" d="100"/>
          <a:sy n="113" d="100"/>
        </p:scale>
        <p:origin x="564" y="108"/>
      </p:cViewPr>
      <p:guideLst>
        <p:guide orient="horz" pos="2117"/>
        <p:guide pos="2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AE2B9-0030-034A-A18F-48DA95B29D04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C6189-01A9-974E-B455-7BF7ADDEF6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1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97423" rtl="0" eaLnBrk="1" latinLnBrk="0" hangingPunct="1">
      <a:defRPr sz="1568" kern="1200">
        <a:solidFill>
          <a:schemeClr val="tx1"/>
        </a:solidFill>
        <a:latin typeface="+mn-lt"/>
        <a:ea typeface="+mn-ea"/>
        <a:cs typeface="+mn-cs"/>
      </a:defRPr>
    </a:lvl1pPr>
    <a:lvl2pPr marL="597423" algn="l" defTabSz="597423" rtl="0" eaLnBrk="1" latinLnBrk="0" hangingPunct="1">
      <a:defRPr sz="1568" kern="1200">
        <a:solidFill>
          <a:schemeClr val="tx1"/>
        </a:solidFill>
        <a:latin typeface="+mn-lt"/>
        <a:ea typeface="+mn-ea"/>
        <a:cs typeface="+mn-cs"/>
      </a:defRPr>
    </a:lvl2pPr>
    <a:lvl3pPr marL="1194846" algn="l" defTabSz="597423" rtl="0" eaLnBrk="1" latinLnBrk="0" hangingPunct="1">
      <a:defRPr sz="1568" kern="1200">
        <a:solidFill>
          <a:schemeClr val="tx1"/>
        </a:solidFill>
        <a:latin typeface="+mn-lt"/>
        <a:ea typeface="+mn-ea"/>
        <a:cs typeface="+mn-cs"/>
      </a:defRPr>
    </a:lvl3pPr>
    <a:lvl4pPr marL="1792270" algn="l" defTabSz="597423" rtl="0" eaLnBrk="1" latinLnBrk="0" hangingPunct="1">
      <a:defRPr sz="1568" kern="1200">
        <a:solidFill>
          <a:schemeClr val="tx1"/>
        </a:solidFill>
        <a:latin typeface="+mn-lt"/>
        <a:ea typeface="+mn-ea"/>
        <a:cs typeface="+mn-cs"/>
      </a:defRPr>
    </a:lvl4pPr>
    <a:lvl5pPr marL="2389693" algn="l" defTabSz="597423" rtl="0" eaLnBrk="1" latinLnBrk="0" hangingPunct="1">
      <a:defRPr sz="1568" kern="1200">
        <a:solidFill>
          <a:schemeClr val="tx1"/>
        </a:solidFill>
        <a:latin typeface="+mn-lt"/>
        <a:ea typeface="+mn-ea"/>
        <a:cs typeface="+mn-cs"/>
      </a:defRPr>
    </a:lvl5pPr>
    <a:lvl6pPr marL="2987116" algn="l" defTabSz="597423" rtl="0" eaLnBrk="1" latinLnBrk="0" hangingPunct="1">
      <a:defRPr sz="1568" kern="1200">
        <a:solidFill>
          <a:schemeClr val="tx1"/>
        </a:solidFill>
        <a:latin typeface="+mn-lt"/>
        <a:ea typeface="+mn-ea"/>
        <a:cs typeface="+mn-cs"/>
      </a:defRPr>
    </a:lvl6pPr>
    <a:lvl7pPr marL="3584539" algn="l" defTabSz="597423" rtl="0" eaLnBrk="1" latinLnBrk="0" hangingPunct="1">
      <a:defRPr sz="1568" kern="1200">
        <a:solidFill>
          <a:schemeClr val="tx1"/>
        </a:solidFill>
        <a:latin typeface="+mn-lt"/>
        <a:ea typeface="+mn-ea"/>
        <a:cs typeface="+mn-cs"/>
      </a:defRPr>
    </a:lvl7pPr>
    <a:lvl8pPr marL="4181963" algn="l" defTabSz="597423" rtl="0" eaLnBrk="1" latinLnBrk="0" hangingPunct="1">
      <a:defRPr sz="1568" kern="1200">
        <a:solidFill>
          <a:schemeClr val="tx1"/>
        </a:solidFill>
        <a:latin typeface="+mn-lt"/>
        <a:ea typeface="+mn-ea"/>
        <a:cs typeface="+mn-cs"/>
      </a:defRPr>
    </a:lvl8pPr>
    <a:lvl9pPr marL="4779386" algn="l" defTabSz="597423" rtl="0" eaLnBrk="1" latinLnBrk="0" hangingPunct="1">
      <a:defRPr sz="15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C6189-01A9-974E-B455-7BF7ADDEF66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02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C6189-01A9-974E-B455-7BF7ADDEF66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92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C6189-01A9-974E-B455-7BF7ADDEF66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14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C6189-01A9-974E-B455-7BF7ADDEF66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89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F1140CE-01FE-4269-8AD5-0D025C6239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4300198"/>
              </p:ext>
            </p:extLst>
          </p:nvPr>
        </p:nvGraphicFramePr>
        <p:xfrm>
          <a:off x="2075" y="2075"/>
          <a:ext cx="2075" cy="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26" imgH="526" progId="TCLayout.ActiveDocument.1">
                  <p:embed/>
                </p:oleObj>
              </mc:Choice>
              <mc:Fallback>
                <p:oleObj name="think-cell Foli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5" y="2075"/>
                        <a:ext cx="2075" cy="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6EC26C9D-7307-4640-8FEE-2073CBC21CC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7450" cy="2074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de-DE" sz="1800" b="1" i="0" baseline="0" dirty="0">
              <a:latin typeface="Titillium Web" panose="00000300000000000000" pitchFamily="2" charset="0"/>
              <a:ea typeface="+mn-ea"/>
              <a:cs typeface="+mj-cs"/>
              <a:sym typeface="Titillium Web" panose="00000300000000000000" pitchFamily="2" charset="0"/>
            </a:endParaRPr>
          </a:p>
        </p:txBody>
      </p:sp>
      <p:pic>
        <p:nvPicPr>
          <p:cNvPr id="7" name="Bild 1" descr="Thinksurance_PPT_Titel.jpg">
            <a:extLst>
              <a:ext uri="{FF2B5EF4-FFF2-40B4-BE49-F238E27FC236}">
                <a16:creationId xmlns:a16="http://schemas.microsoft.com/office/drawing/2014/main" id="{C307750C-A277-4175-86ED-4273702769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9113" cy="67214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7273" y="2931094"/>
            <a:ext cx="5422810" cy="369332"/>
          </a:xfrm>
          <a:noFill/>
        </p:spPr>
        <p:txBody>
          <a:bodyPr wrap="square" rtlCol="0">
            <a:spAutoFit/>
          </a:bodyPr>
          <a:lstStyle>
            <a:lvl1pPr>
              <a:defRPr lang="de-DE" sz="1800">
                <a:solidFill>
                  <a:schemeClr val="accent2"/>
                </a:solidFill>
                <a:latin typeface="+mj-lt"/>
                <a:cs typeface="Titillium Web SemiBold"/>
              </a:defRPr>
            </a:lvl1pPr>
          </a:lstStyle>
          <a:p>
            <a:pPr marL="0" lvl="0" algn="l"/>
            <a:r>
              <a:rPr lang="de-DE" dirty="0"/>
              <a:t>Mastertitelformat bearbeiten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39BA5E-5C99-49EE-9854-37D8F5450F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7150" y="3320837"/>
            <a:ext cx="5422900" cy="338554"/>
          </a:xfrm>
          <a:prstGeom prst="rect">
            <a:avLst/>
          </a:prstGeom>
          <a:noFill/>
        </p:spPr>
        <p:txBody>
          <a:bodyPr vert="horz" wrap="square" lIns="0" tIns="45720" rIns="0" bIns="45720" rtlCol="0" anchor="t">
            <a:spAutoFit/>
          </a:bodyPr>
          <a:lstStyle>
            <a:lvl1pPr marL="0" indent="0">
              <a:buFontTx/>
              <a:buNone/>
              <a:defRPr lang="en-US" sz="1600" b="0" smtClean="0">
                <a:solidFill>
                  <a:schemeClr val="bg1">
                    <a:lumMod val="50000"/>
                  </a:schemeClr>
                </a:solidFill>
                <a:latin typeface="+mn-lt"/>
                <a:cs typeface="Titillium Web" panose="000003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de-DE"/>
            </a:lvl5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Datum </a:t>
            </a:r>
            <a:r>
              <a:rPr lang="de-DE" dirty="0"/>
              <a:t>/ Ort</a:t>
            </a:r>
          </a:p>
        </p:txBody>
      </p:sp>
    </p:spTree>
    <p:extLst>
      <p:ext uri="{BB962C8B-B14F-4D97-AF65-F5344CB8AC3E}">
        <p14:creationId xmlns:p14="http://schemas.microsoft.com/office/powerpoint/2010/main" val="231512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C577FA64-0FB6-40C9-9948-1DB1EF1A0E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217077"/>
              </p:ext>
            </p:extLst>
          </p:nvPr>
        </p:nvGraphicFramePr>
        <p:xfrm>
          <a:off x="2075" y="2075"/>
          <a:ext cx="2075" cy="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26" imgH="526" progId="TCLayout.ActiveDocument.1">
                  <p:embed/>
                </p:oleObj>
              </mc:Choice>
              <mc:Fallback>
                <p:oleObj name="think-cell Foli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5" y="2075"/>
                        <a:ext cx="2075" cy="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B32CC15-40E4-4E35-83C5-6BAA5D819D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7450" cy="2074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de-DE" sz="2000" b="1" i="0" baseline="0" dirty="0">
              <a:latin typeface="Titillium Web" panose="00000300000000000000" pitchFamily="2" charset="0"/>
              <a:ea typeface="+mn-ea"/>
              <a:cs typeface="+mj-cs"/>
              <a:sym typeface="Titillium Web" panose="000003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7912" y="574661"/>
            <a:ext cx="9360000" cy="400110"/>
          </a:xfrm>
          <a:noFill/>
        </p:spPr>
        <p:txBody>
          <a:bodyPr wrap="square" lIns="0" rIns="0" rtlCol="0" anchor="b">
            <a:spAutoFit/>
          </a:bodyPr>
          <a:lstStyle>
            <a:lvl1pPr algn="l">
              <a:defRPr lang="de-DE" sz="2000" b="1">
                <a:solidFill>
                  <a:schemeClr val="accent2"/>
                </a:solidFill>
                <a:latin typeface="Titillium Web" panose="00000300000000000000" pitchFamily="2" charset="0"/>
                <a:ea typeface="+mn-ea"/>
                <a:cs typeface="Titillium Web" panose="00000300000000000000" pitchFamily="2" charset="0"/>
              </a:defRPr>
            </a:lvl1pPr>
          </a:lstStyle>
          <a:p>
            <a:pPr marL="0" lvl="0" algn="l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2753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11BCF60-E2E1-43BF-8A20-7DBF0AA999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1756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26" imgH="526" progId="TCLayout.ActiveDocument.1">
                  <p:embed/>
                </p:oleObj>
              </mc:Choice>
              <mc:Fallback>
                <p:oleObj name="think-cell Folie" r:id="rId5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A1E9996-B50A-4C0F-83D2-FB2B9B5EE2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Titillium Web" panose="00000300000000000000" pitchFamily="2" charset="0"/>
              <a:ea typeface="+mn-ea"/>
              <a:cs typeface="+mj-cs"/>
              <a:sym typeface="Titillium Web" panose="000003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40F339-8E21-4E70-A0E4-289C73103F12}"/>
              </a:ext>
            </a:extLst>
          </p:cNvPr>
          <p:cNvSpPr/>
          <p:nvPr userDrawn="1"/>
        </p:nvSpPr>
        <p:spPr>
          <a:xfrm>
            <a:off x="3176" y="3175"/>
            <a:ext cx="11945937" cy="67182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7B3B532D-209B-461D-A84A-57CBDD252E82}"/>
              </a:ext>
            </a:extLst>
          </p:cNvPr>
          <p:cNvSpPr/>
          <p:nvPr userDrawn="1"/>
        </p:nvSpPr>
        <p:spPr>
          <a:xfrm>
            <a:off x="0" y="0"/>
            <a:ext cx="11949113" cy="1136842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74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07E60-2D45-4888-ADA5-D567AE7CF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12" y="388951"/>
            <a:ext cx="9173532" cy="5847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Agenda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445DD-17E3-46A9-9175-E9996E50EFBD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877191" y="6443548"/>
            <a:ext cx="219473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de-DE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de-DE" baseline="0" dirty="0">
                <a:latin typeface="+mn-lt"/>
              </a:defRPr>
            </a:lvl2pPr>
            <a:lvl3pPr marL="481012" lvl="2" indent="-28575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de-DE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de-DE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4704" lvl="1" indent="0" algn="ctr">
              <a:spcBef>
                <a:spcPct val="30000"/>
              </a:spcBef>
              <a:buNone/>
            </a:pPr>
            <a:r>
              <a:rPr lang="en-US" sz="800" dirty="0">
                <a:solidFill>
                  <a:schemeClr val="bg1"/>
                </a:solidFill>
              </a:rPr>
              <a:t>–  STRENG VERTRAULICH  –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175362D0-AC01-43CA-8445-0DCEA307912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533041" y="6443548"/>
            <a:ext cx="13144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b="1" smtClean="0">
                <a:solidFill>
                  <a:schemeClr val="bg1"/>
                </a:solidFill>
              </a:rPr>
              <a:pPr lvl="0"/>
              <a:t>‹Nr.›</a:t>
            </a:fld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E3A0D9-E59C-4D9B-A8EC-24FB59CE35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113" y="0"/>
            <a:ext cx="1944000" cy="11375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2789617"/>
            <a:ext cx="3933029" cy="39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0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11BCF60-E2E1-43BF-8A20-7DBF0AA999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239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26" imgH="526" progId="TCLayout.ActiveDocument.1">
                  <p:embed/>
                </p:oleObj>
              </mc:Choice>
              <mc:Fallback>
                <p:oleObj name="think-cell Folie" r:id="rId5" imgW="526" imgH="5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11BCF60-E2E1-43BF-8A20-7DBF0AA99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A1E9996-B50A-4C0F-83D2-FB2B9B5EE2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Titillium Web" panose="00000300000000000000" pitchFamily="2" charset="0"/>
              <a:ea typeface="+mn-ea"/>
              <a:cs typeface="+mj-cs"/>
              <a:sym typeface="Titillium Web" panose="000003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40F339-8E21-4E70-A0E4-289C73103F12}"/>
              </a:ext>
            </a:extLst>
          </p:cNvPr>
          <p:cNvSpPr/>
          <p:nvPr userDrawn="1"/>
        </p:nvSpPr>
        <p:spPr>
          <a:xfrm>
            <a:off x="3176" y="3175"/>
            <a:ext cx="11945937" cy="67182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7B3B532D-209B-461D-A84A-57CBDD252E82}"/>
              </a:ext>
            </a:extLst>
          </p:cNvPr>
          <p:cNvSpPr/>
          <p:nvPr userDrawn="1"/>
        </p:nvSpPr>
        <p:spPr>
          <a:xfrm>
            <a:off x="0" y="0"/>
            <a:ext cx="11949113" cy="1136842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74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07E60-2D45-4888-ADA5-D567AE7CF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12" y="388951"/>
            <a:ext cx="9173532" cy="5847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Agenda</a:t>
            </a:r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BEECD-2C71-4304-BD17-635C9837FF34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877191" y="6443548"/>
            <a:ext cx="219473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de-DE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de-DE" baseline="0" dirty="0">
                <a:latin typeface="+mn-lt"/>
              </a:defRPr>
            </a:lvl2pPr>
            <a:lvl3pPr marL="481012" lvl="2" indent="-28575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de-DE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de-DE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4704" lvl="1" indent="0" algn="ctr">
              <a:spcBef>
                <a:spcPct val="30000"/>
              </a:spcBef>
              <a:buNone/>
            </a:pPr>
            <a:r>
              <a:rPr lang="en-US" sz="800" dirty="0">
                <a:solidFill>
                  <a:schemeClr val="bg1"/>
                </a:solidFill>
              </a:rPr>
              <a:t>–  STRENG VERTRAULICH –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FB8BAB6-8055-4BC4-A442-606BE2D0507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533041" y="6443548"/>
            <a:ext cx="13144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b="1" smtClean="0">
                <a:solidFill>
                  <a:schemeClr val="bg1"/>
                </a:solidFill>
              </a:rPr>
              <a:pPr lvl="0"/>
              <a:t>‹Nr.›</a:t>
            </a:fld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73CCCB-6B20-4AB6-A1D2-920B8C7FC5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113" y="0"/>
            <a:ext cx="1944000" cy="113754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2789617"/>
            <a:ext cx="3933029" cy="39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4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B5B8A89-A71F-4760-A80B-E5AA034E14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8582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26" imgH="526" progId="TCLayout.ActiveDocument.1">
                  <p:embed/>
                </p:oleObj>
              </mc:Choice>
              <mc:Fallback>
                <p:oleObj name="think-cell Folie" r:id="rId3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4F0CB7-EA98-440F-8BC6-4EDA5C024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4556" y="2429713"/>
            <a:ext cx="9360000" cy="1862048"/>
          </a:xfrm>
        </p:spPr>
        <p:txBody>
          <a:bodyPr/>
          <a:lstStyle>
            <a:lvl1pPr algn="ctr">
              <a:defRPr sz="11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BACKUP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45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82C241C-4BF1-44BF-BE59-004A852CFC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968224889"/>
              </p:ext>
            </p:extLst>
          </p:nvPr>
        </p:nvGraphicFramePr>
        <p:xfrm>
          <a:off x="2075" y="2075"/>
          <a:ext cx="2075" cy="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526" imgH="526" progId="TCLayout.ActiveDocument.1">
                  <p:embed/>
                </p:oleObj>
              </mc:Choice>
              <mc:Fallback>
                <p:oleObj name="think-cell Folie" r:id="rId9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75" y="2075"/>
                        <a:ext cx="2075" cy="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FA35B95-48CB-463D-9106-CE5C7124E0AC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207450" cy="2074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2000" b="1" i="0" baseline="0" dirty="0">
              <a:latin typeface="Titillium Web" panose="00000500000000000000" pitchFamily="2" charset="0"/>
              <a:ea typeface="+mn-ea"/>
              <a:cs typeface="+mj-cs"/>
              <a:sym typeface="Titillium Web" panose="00000500000000000000" pitchFamily="2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7912" y="573616"/>
            <a:ext cx="9360000" cy="400110"/>
          </a:xfrm>
          <a:prstGeom prst="rect">
            <a:avLst/>
          </a:prstGeom>
          <a:noFill/>
        </p:spPr>
        <p:txBody>
          <a:bodyPr vert="horz" wrap="square" lIns="0" tIns="45720" rIns="0" bIns="45720" rtlCol="0" anchor="b">
            <a:spAutoFit/>
          </a:bodyPr>
          <a:lstStyle/>
          <a:p>
            <a:pPr marL="0" lvl="0" algn="l"/>
            <a:r>
              <a:rPr lang="de-DE" dirty="0"/>
              <a:t>Mastertitelformat bearbeiten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214EB3C-0BB7-4838-843A-459D6D8361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533041" y="6443548"/>
            <a:ext cx="13144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b="1" smtClean="0">
                <a:solidFill>
                  <a:schemeClr val="accent1"/>
                </a:solidFill>
              </a:rPr>
              <a:pPr lvl="0"/>
              <a:t>‹Nr.›</a:t>
            </a:fld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09826-2C7E-4FBA-8E86-6D237C7C8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738" y="1789113"/>
            <a:ext cx="10307637" cy="152041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654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597469" rtl="0" eaLnBrk="1" latinLnBrk="0" hangingPunct="1">
        <a:spcBef>
          <a:spcPct val="0"/>
        </a:spcBef>
        <a:buNone/>
        <a:defRPr lang="de-DE" sz="2000" b="1" kern="1200">
          <a:solidFill>
            <a:schemeClr val="accent2"/>
          </a:solidFill>
          <a:latin typeface="+mj-lt"/>
          <a:ea typeface="+mn-ea"/>
          <a:cs typeface="+mj-cs"/>
        </a:defRPr>
      </a:lvl1pPr>
    </p:titleStyle>
    <p:bodyStyle>
      <a:lvl1pPr marL="448102" indent="-448102" algn="l" defTabSz="597469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970887" indent="-373418" algn="l" defTabSz="59746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93672" indent="-298734" algn="l" defTabSz="597469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091141" indent="-298734" algn="l" defTabSz="59746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8610" indent="-298734" algn="l" defTabSz="59746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286079" indent="-298734" algn="l" defTabSz="597469" rtl="0" eaLnBrk="1" latinLnBrk="0" hangingPunct="1">
        <a:spcBef>
          <a:spcPct val="20000"/>
        </a:spcBef>
        <a:buFont typeface="Arial"/>
        <a:buChar char="•"/>
        <a:defRPr sz="2614" kern="1200">
          <a:solidFill>
            <a:schemeClr val="tx1"/>
          </a:solidFill>
          <a:latin typeface="+mn-lt"/>
          <a:ea typeface="+mn-ea"/>
          <a:cs typeface="+mn-cs"/>
        </a:defRPr>
      </a:lvl6pPr>
      <a:lvl7pPr marL="3883548" indent="-298734" algn="l" defTabSz="597469" rtl="0" eaLnBrk="1" latinLnBrk="0" hangingPunct="1">
        <a:spcBef>
          <a:spcPct val="20000"/>
        </a:spcBef>
        <a:buFont typeface="Arial"/>
        <a:buChar char="•"/>
        <a:defRPr sz="2614" kern="1200">
          <a:solidFill>
            <a:schemeClr val="tx1"/>
          </a:solidFill>
          <a:latin typeface="+mn-lt"/>
          <a:ea typeface="+mn-ea"/>
          <a:cs typeface="+mn-cs"/>
        </a:defRPr>
      </a:lvl7pPr>
      <a:lvl8pPr marL="4481017" indent="-298734" algn="l" defTabSz="597469" rtl="0" eaLnBrk="1" latinLnBrk="0" hangingPunct="1">
        <a:spcBef>
          <a:spcPct val="20000"/>
        </a:spcBef>
        <a:buFont typeface="Arial"/>
        <a:buChar char="•"/>
        <a:defRPr sz="2614" kern="1200">
          <a:solidFill>
            <a:schemeClr val="tx1"/>
          </a:solidFill>
          <a:latin typeface="+mn-lt"/>
          <a:ea typeface="+mn-ea"/>
          <a:cs typeface="+mn-cs"/>
        </a:defRPr>
      </a:lvl8pPr>
      <a:lvl9pPr marL="5078486" indent="-298734" algn="l" defTabSz="597469" rtl="0" eaLnBrk="1" latinLnBrk="0" hangingPunct="1">
        <a:spcBef>
          <a:spcPct val="20000"/>
        </a:spcBef>
        <a:buFont typeface="Arial"/>
        <a:buChar char="•"/>
        <a:defRPr sz="26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97469" rtl="0" eaLnBrk="1" latinLnBrk="0" hangingPunct="1">
        <a:defRPr sz="2352" kern="1200">
          <a:solidFill>
            <a:schemeClr val="tx1"/>
          </a:solidFill>
          <a:latin typeface="+mn-lt"/>
          <a:ea typeface="+mn-ea"/>
          <a:cs typeface="+mn-cs"/>
        </a:defRPr>
      </a:lvl1pPr>
      <a:lvl2pPr marL="597469" algn="l" defTabSz="597469" rtl="0" eaLnBrk="1" latinLnBrk="0" hangingPunct="1">
        <a:defRPr sz="2352" kern="1200">
          <a:solidFill>
            <a:schemeClr val="tx1"/>
          </a:solidFill>
          <a:latin typeface="+mn-lt"/>
          <a:ea typeface="+mn-ea"/>
          <a:cs typeface="+mn-cs"/>
        </a:defRPr>
      </a:lvl2pPr>
      <a:lvl3pPr marL="1194938" algn="l" defTabSz="597469" rtl="0" eaLnBrk="1" latinLnBrk="0" hangingPunct="1">
        <a:defRPr sz="2352" kern="1200">
          <a:solidFill>
            <a:schemeClr val="tx1"/>
          </a:solidFill>
          <a:latin typeface="+mn-lt"/>
          <a:ea typeface="+mn-ea"/>
          <a:cs typeface="+mn-cs"/>
        </a:defRPr>
      </a:lvl3pPr>
      <a:lvl4pPr marL="1792407" algn="l" defTabSz="597469" rtl="0" eaLnBrk="1" latinLnBrk="0" hangingPunct="1">
        <a:defRPr sz="2352" kern="1200">
          <a:solidFill>
            <a:schemeClr val="tx1"/>
          </a:solidFill>
          <a:latin typeface="+mn-lt"/>
          <a:ea typeface="+mn-ea"/>
          <a:cs typeface="+mn-cs"/>
        </a:defRPr>
      </a:lvl4pPr>
      <a:lvl5pPr marL="2389876" algn="l" defTabSz="597469" rtl="0" eaLnBrk="1" latinLnBrk="0" hangingPunct="1">
        <a:defRPr sz="2352" kern="1200">
          <a:solidFill>
            <a:schemeClr val="tx1"/>
          </a:solidFill>
          <a:latin typeface="+mn-lt"/>
          <a:ea typeface="+mn-ea"/>
          <a:cs typeface="+mn-cs"/>
        </a:defRPr>
      </a:lvl5pPr>
      <a:lvl6pPr marL="2987345" algn="l" defTabSz="597469" rtl="0" eaLnBrk="1" latinLnBrk="0" hangingPunct="1">
        <a:defRPr sz="2352" kern="1200">
          <a:solidFill>
            <a:schemeClr val="tx1"/>
          </a:solidFill>
          <a:latin typeface="+mn-lt"/>
          <a:ea typeface="+mn-ea"/>
          <a:cs typeface="+mn-cs"/>
        </a:defRPr>
      </a:lvl6pPr>
      <a:lvl7pPr marL="3584814" algn="l" defTabSz="597469" rtl="0" eaLnBrk="1" latinLnBrk="0" hangingPunct="1">
        <a:defRPr sz="2352" kern="1200">
          <a:solidFill>
            <a:schemeClr val="tx1"/>
          </a:solidFill>
          <a:latin typeface="+mn-lt"/>
          <a:ea typeface="+mn-ea"/>
          <a:cs typeface="+mn-cs"/>
        </a:defRPr>
      </a:lvl7pPr>
      <a:lvl8pPr marL="4182283" algn="l" defTabSz="597469" rtl="0" eaLnBrk="1" latinLnBrk="0" hangingPunct="1">
        <a:defRPr sz="2352" kern="1200">
          <a:solidFill>
            <a:schemeClr val="tx1"/>
          </a:solidFill>
          <a:latin typeface="+mn-lt"/>
          <a:ea typeface="+mn-ea"/>
          <a:cs typeface="+mn-cs"/>
        </a:defRPr>
      </a:lvl8pPr>
      <a:lvl9pPr marL="4779752" algn="l" defTabSz="597469" rtl="0" eaLnBrk="1" latinLnBrk="0" hangingPunct="1">
        <a:defRPr sz="23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33874A1-3F65-4020-9F27-7B9DCEE4F9AD}"/>
              </a:ext>
            </a:extLst>
          </p:cNvPr>
          <p:cNvSpPr/>
          <p:nvPr/>
        </p:nvSpPr>
        <p:spPr>
          <a:xfrm>
            <a:off x="0" y="0"/>
            <a:ext cx="11949113" cy="6721475"/>
          </a:xfrm>
          <a:prstGeom prst="rect">
            <a:avLst/>
          </a:prstGeom>
          <a:solidFill>
            <a:schemeClr val="accent2">
              <a:alpha val="87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F04F14D-1C91-4678-9F18-2967BC379E7C}"/>
              </a:ext>
            </a:extLst>
          </p:cNvPr>
          <p:cNvSpPr/>
          <p:nvPr/>
        </p:nvSpPr>
        <p:spPr>
          <a:xfrm>
            <a:off x="-1" y="3360737"/>
            <a:ext cx="8661142" cy="1603149"/>
          </a:xfrm>
          <a:prstGeom prst="rect">
            <a:avLst/>
          </a:prstGeom>
          <a:solidFill>
            <a:schemeClr val="bg1">
              <a:lumMod val="85000"/>
              <a:alpha val="93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Beratungsgespräch D&amp;O-Versicherung</a:t>
            </a:r>
          </a:p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für [Name des Kunden]</a:t>
            </a:r>
          </a:p>
          <a:p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67BEF30-CCA6-4A83-AA33-4F2A23EB98CA}"/>
              </a:ext>
            </a:extLst>
          </p:cNvPr>
          <p:cNvSpPr txBox="1">
            <a:spLocks/>
          </p:cNvSpPr>
          <p:nvPr/>
        </p:nvSpPr>
        <p:spPr>
          <a:xfrm>
            <a:off x="1" y="4543847"/>
            <a:ext cx="5422900" cy="338554"/>
          </a:xfrm>
          <a:prstGeom prst="rect">
            <a:avLst/>
          </a:prstGeom>
        </p:spPr>
        <p:txBody>
          <a:bodyPr/>
          <a:lstStyle>
            <a:lvl1pPr marL="448102" indent="-448102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0887" indent="-373418" algn="l" defTabSz="59746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93672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91141" indent="-298734" algn="l" defTabSz="59746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8610" indent="-298734" algn="l" defTabSz="59746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86079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2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3548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2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1017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2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8486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2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Datum, Ort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BF8AA1AB-E902-481B-8C84-8EB03DEC0306}"/>
              </a:ext>
            </a:extLst>
          </p:cNvPr>
          <p:cNvSpPr txBox="1">
            <a:spLocks/>
          </p:cNvSpPr>
          <p:nvPr/>
        </p:nvSpPr>
        <p:spPr>
          <a:xfrm>
            <a:off x="9773265" y="606711"/>
            <a:ext cx="958644" cy="338554"/>
          </a:xfrm>
          <a:prstGeom prst="rect">
            <a:avLst/>
          </a:prstGeom>
        </p:spPr>
        <p:txBody>
          <a:bodyPr/>
          <a:lstStyle>
            <a:lvl1pPr marL="448102" indent="-448102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0887" indent="-373418" algn="l" defTabSz="59746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93672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91141" indent="-298734" algn="l" defTabSz="59746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8610" indent="-298734" algn="l" defTabSz="59746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86079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2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3548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2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1017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2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8486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2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Logo</a:t>
            </a:r>
          </a:p>
        </p:txBody>
      </p:sp>
    </p:spTree>
    <p:extLst>
      <p:ext uri="{BB962C8B-B14F-4D97-AF65-F5344CB8AC3E}">
        <p14:creationId xmlns:p14="http://schemas.microsoft.com/office/powerpoint/2010/main" val="310223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D3431B1A-2895-4D2F-8DBD-4FC5DCB35807}"/>
              </a:ext>
            </a:extLst>
          </p:cNvPr>
          <p:cNvSpPr/>
          <p:nvPr/>
        </p:nvSpPr>
        <p:spPr>
          <a:xfrm>
            <a:off x="0" y="-68825"/>
            <a:ext cx="11949113" cy="94700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0CB1DF3-0FA4-47C9-A3B9-C368A248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11" y="125415"/>
            <a:ext cx="10628517" cy="707886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Unternehmensentscheider werden immer öfter in Regress genommen – sind sich der Gefahren allerdings oftmals gar nicht bewusst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E585C46-7387-4808-9FAC-915B2EC2F16D}"/>
              </a:ext>
            </a:extLst>
          </p:cNvPr>
          <p:cNvSpPr txBox="1"/>
          <p:nvPr/>
        </p:nvSpPr>
        <p:spPr>
          <a:xfrm>
            <a:off x="1354004" y="2250926"/>
            <a:ext cx="1368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80000" algn="l">
              <a:spcBef>
                <a:spcPts val="600"/>
              </a:spcBef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14C87FB-2C0F-478F-9E65-3D2FE793BEC3}"/>
              </a:ext>
            </a:extLst>
          </p:cNvPr>
          <p:cNvSpPr txBox="1"/>
          <p:nvPr/>
        </p:nvSpPr>
        <p:spPr>
          <a:xfrm>
            <a:off x="1354004" y="2825447"/>
            <a:ext cx="28137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80000" algn="l">
              <a:spcBef>
                <a:spcPts val="600"/>
              </a:spcBef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betrug der Anstieg der Schadenmeldungen im Bereich D&amp;O zwischen 2014 und 2018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77A0348-5B34-4933-9714-5295ADB705FE}"/>
              </a:ext>
            </a:extLst>
          </p:cNvPr>
          <p:cNvSpPr txBox="1"/>
          <p:nvPr/>
        </p:nvSpPr>
        <p:spPr>
          <a:xfrm>
            <a:off x="1354004" y="3779044"/>
            <a:ext cx="28137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80000" algn="l">
              <a:spcBef>
                <a:spcPts val="600"/>
              </a:spcBef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95 %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698DC8-2465-4A97-B57D-B416CB41B06E}"/>
              </a:ext>
            </a:extLst>
          </p:cNvPr>
          <p:cNvSpPr txBox="1"/>
          <p:nvPr/>
        </p:nvSpPr>
        <p:spPr>
          <a:xfrm>
            <a:off x="1354004" y="4353565"/>
            <a:ext cx="314442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80000" algn="l">
              <a:spcBef>
                <a:spcPts val="600"/>
              </a:spcBef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der Geschäftsführer von mittelständischen Unternehmen in Deutschland sind sich ihrer Haftung nicht bewusst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B1F5CBE-3233-4F95-AB2C-DF37FE085D4C}"/>
              </a:ext>
            </a:extLst>
          </p:cNvPr>
          <p:cNvSpPr txBox="1"/>
          <p:nvPr/>
        </p:nvSpPr>
        <p:spPr>
          <a:xfrm>
            <a:off x="1354004" y="6288284"/>
            <a:ext cx="73488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Quellen: Allianz Global Corporate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Speciality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(AGCS),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Markel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D&amp;O Kundenanalyse</a:t>
            </a:r>
            <a:endParaRPr lang="de-DE" sz="900" dirty="0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D1107B69-7B5F-4342-9A23-3E53F2192A42}"/>
              </a:ext>
            </a:extLst>
          </p:cNvPr>
          <p:cNvSpPr/>
          <p:nvPr/>
        </p:nvSpPr>
        <p:spPr>
          <a:xfrm>
            <a:off x="5826007" y="2736623"/>
            <a:ext cx="5294080" cy="6612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23B4218-1037-430A-BF42-17ED5A49A1B5}"/>
              </a:ext>
            </a:extLst>
          </p:cNvPr>
          <p:cNvSpPr/>
          <p:nvPr/>
        </p:nvSpPr>
        <p:spPr>
          <a:xfrm>
            <a:off x="5518182" y="2736623"/>
            <a:ext cx="725267" cy="661206"/>
          </a:xfrm>
          <a:prstGeom prst="ellipse">
            <a:avLst/>
          </a:prstGeom>
          <a:solidFill>
            <a:srgbClr val="004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31D1263-3177-4889-9216-06470B239DD2}"/>
              </a:ext>
            </a:extLst>
          </p:cNvPr>
          <p:cNvSpPr txBox="1"/>
          <p:nvPr/>
        </p:nvSpPr>
        <p:spPr>
          <a:xfrm>
            <a:off x="6243876" y="2913336"/>
            <a:ext cx="44045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Privatvermögen des Managements geschützt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65D3D0D-557E-4842-ACA1-64448809025B}"/>
              </a:ext>
            </a:extLst>
          </p:cNvPr>
          <p:cNvSpPr/>
          <p:nvPr/>
        </p:nvSpPr>
        <p:spPr>
          <a:xfrm>
            <a:off x="5826007" y="3794415"/>
            <a:ext cx="5294080" cy="6612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91239A8-1390-48F1-9487-8A029756F8F5}"/>
              </a:ext>
            </a:extLst>
          </p:cNvPr>
          <p:cNvSpPr/>
          <p:nvPr/>
        </p:nvSpPr>
        <p:spPr>
          <a:xfrm>
            <a:off x="5518182" y="3794415"/>
            <a:ext cx="725267" cy="661206"/>
          </a:xfrm>
          <a:prstGeom prst="ellipse">
            <a:avLst/>
          </a:prstGeom>
          <a:solidFill>
            <a:srgbClr val="004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BE28C77-7486-4E10-93AA-BE90E016552C}"/>
              </a:ext>
            </a:extLst>
          </p:cNvPr>
          <p:cNvSpPr txBox="1"/>
          <p:nvPr/>
        </p:nvSpPr>
        <p:spPr>
          <a:xfrm>
            <a:off x="6243876" y="3971128"/>
            <a:ext cx="44045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Bilanz des Unternehmens ist geschützt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524AC743-610C-4F62-B14F-4C42BECE236E}"/>
              </a:ext>
            </a:extLst>
          </p:cNvPr>
          <p:cNvSpPr/>
          <p:nvPr/>
        </p:nvSpPr>
        <p:spPr>
          <a:xfrm>
            <a:off x="5826007" y="4809576"/>
            <a:ext cx="5294080" cy="6612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36C0945-A2DD-4240-AB33-25C79F37AEDD}"/>
              </a:ext>
            </a:extLst>
          </p:cNvPr>
          <p:cNvSpPr/>
          <p:nvPr/>
        </p:nvSpPr>
        <p:spPr>
          <a:xfrm>
            <a:off x="5518182" y="4809576"/>
            <a:ext cx="725267" cy="661206"/>
          </a:xfrm>
          <a:prstGeom prst="ellipse">
            <a:avLst/>
          </a:prstGeom>
          <a:solidFill>
            <a:srgbClr val="004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CE680EB-A959-4396-9141-02A4D42A2DAD}"/>
              </a:ext>
            </a:extLst>
          </p:cNvPr>
          <p:cNvSpPr txBox="1"/>
          <p:nvPr/>
        </p:nvSpPr>
        <p:spPr>
          <a:xfrm>
            <a:off x="6243876" y="4986289"/>
            <a:ext cx="44045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Schutz der Reputation und des Images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C727D401-4638-BE8F-ADA5-202053E9FDA1}"/>
              </a:ext>
            </a:extLst>
          </p:cNvPr>
          <p:cNvSpPr/>
          <p:nvPr/>
        </p:nvSpPr>
        <p:spPr>
          <a:xfrm>
            <a:off x="5826007" y="1679748"/>
            <a:ext cx="5294080" cy="6612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1F4B550-4085-CB2F-A7DF-A18240D795A1}"/>
              </a:ext>
            </a:extLst>
          </p:cNvPr>
          <p:cNvSpPr/>
          <p:nvPr/>
        </p:nvSpPr>
        <p:spPr>
          <a:xfrm>
            <a:off x="5518182" y="1679748"/>
            <a:ext cx="725267" cy="661206"/>
          </a:xfrm>
          <a:prstGeom prst="ellipse">
            <a:avLst/>
          </a:prstGeom>
          <a:solidFill>
            <a:srgbClr val="004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3A8F9B7-10B5-12AF-599D-820192B92985}"/>
              </a:ext>
            </a:extLst>
          </p:cNvPr>
          <p:cNvSpPr txBox="1"/>
          <p:nvPr/>
        </p:nvSpPr>
        <p:spPr>
          <a:xfrm>
            <a:off x="6243876" y="1856461"/>
            <a:ext cx="44045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Vorstände, Geschäftsführer, Aufsichtsräte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9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5E2964-D2E9-4C0B-AC93-C87ECC49CACD}"/>
              </a:ext>
            </a:extLst>
          </p:cNvPr>
          <p:cNvSpPr/>
          <p:nvPr/>
        </p:nvSpPr>
        <p:spPr>
          <a:xfrm>
            <a:off x="0" y="-68825"/>
            <a:ext cx="11949113" cy="94700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55B11F4-A73D-4BCC-81C9-0F843A21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12" y="433191"/>
            <a:ext cx="9360000" cy="40011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Unternehmen und Management: D&amp;O-Versicherung schützt beide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1B981EE-CB8F-570D-B604-582A6567C347}"/>
              </a:ext>
            </a:extLst>
          </p:cNvPr>
          <p:cNvSpPr/>
          <p:nvPr/>
        </p:nvSpPr>
        <p:spPr>
          <a:xfrm>
            <a:off x="815739" y="1627626"/>
            <a:ext cx="10625464" cy="6612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D7BBA31-7625-721C-D986-C830B4B49F02}"/>
              </a:ext>
            </a:extLst>
          </p:cNvPr>
          <p:cNvSpPr/>
          <p:nvPr/>
        </p:nvSpPr>
        <p:spPr>
          <a:xfrm>
            <a:off x="507914" y="1627626"/>
            <a:ext cx="725267" cy="661206"/>
          </a:xfrm>
          <a:prstGeom prst="ellipse">
            <a:avLst/>
          </a:prstGeom>
          <a:solidFill>
            <a:srgbClr val="004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3698FF1-AB68-278D-991C-B6425A5017A8}"/>
              </a:ext>
            </a:extLst>
          </p:cNvPr>
          <p:cNvSpPr txBox="1"/>
          <p:nvPr/>
        </p:nvSpPr>
        <p:spPr>
          <a:xfrm>
            <a:off x="1460940" y="1702295"/>
            <a:ext cx="9774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Directors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 &amp; </a:t>
            </a: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Officers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Liability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 Insurance schützt Management eines Unternehmens vor den finanziellen Folgen von Fehlentscheidungen 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99DAA70C-D4CC-DE80-022E-CF625080D4D8}"/>
              </a:ext>
            </a:extLst>
          </p:cNvPr>
          <p:cNvSpPr/>
          <p:nvPr/>
        </p:nvSpPr>
        <p:spPr>
          <a:xfrm>
            <a:off x="815739" y="2685418"/>
            <a:ext cx="10625464" cy="6612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3FF6305-D87B-022E-5328-21A055DC3CD0}"/>
              </a:ext>
            </a:extLst>
          </p:cNvPr>
          <p:cNvSpPr/>
          <p:nvPr/>
        </p:nvSpPr>
        <p:spPr>
          <a:xfrm>
            <a:off x="507914" y="2685418"/>
            <a:ext cx="725267" cy="661206"/>
          </a:xfrm>
          <a:prstGeom prst="ellipse">
            <a:avLst/>
          </a:prstGeom>
          <a:solidFill>
            <a:srgbClr val="004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1FF7A35-4B64-306E-4E1D-C361A4AD7C7E}"/>
              </a:ext>
            </a:extLst>
          </p:cNvPr>
          <p:cNvSpPr txBox="1"/>
          <p:nvPr/>
        </p:nvSpPr>
        <p:spPr>
          <a:xfrm>
            <a:off x="1460940" y="2862131"/>
            <a:ext cx="7672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Eine Form der V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ermögensschadenhaftpflichtversicherung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94018539-7AF4-44C9-777F-BA52B62C5945}"/>
              </a:ext>
            </a:extLst>
          </p:cNvPr>
          <p:cNvSpPr/>
          <p:nvPr/>
        </p:nvSpPr>
        <p:spPr>
          <a:xfrm>
            <a:off x="815738" y="3700579"/>
            <a:ext cx="10625463" cy="6612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2DF029D-3E14-C761-9F9C-FFDE1B95558E}"/>
              </a:ext>
            </a:extLst>
          </p:cNvPr>
          <p:cNvSpPr/>
          <p:nvPr/>
        </p:nvSpPr>
        <p:spPr>
          <a:xfrm>
            <a:off x="507914" y="3700579"/>
            <a:ext cx="725267" cy="661206"/>
          </a:xfrm>
          <a:prstGeom prst="ellipse">
            <a:avLst/>
          </a:prstGeom>
          <a:solidFill>
            <a:srgbClr val="004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4D9F921-F433-7455-48AD-DC5D96250057}"/>
              </a:ext>
            </a:extLst>
          </p:cNvPr>
          <p:cNvSpPr txBox="1"/>
          <p:nvPr/>
        </p:nvSpPr>
        <p:spPr>
          <a:xfrm>
            <a:off x="1460940" y="3877292"/>
            <a:ext cx="97746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Persönliche D&amp;O: Management schließt Versicherung für sich selbst ab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051ADFD9-ECF0-81C8-988D-AF7AA8B5D57D}"/>
              </a:ext>
            </a:extLst>
          </p:cNvPr>
          <p:cNvSpPr/>
          <p:nvPr/>
        </p:nvSpPr>
        <p:spPr>
          <a:xfrm>
            <a:off x="815740" y="4715739"/>
            <a:ext cx="10625463" cy="6612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EA420E1-0E9A-8599-CBF4-37D95E23506B}"/>
              </a:ext>
            </a:extLst>
          </p:cNvPr>
          <p:cNvSpPr/>
          <p:nvPr/>
        </p:nvSpPr>
        <p:spPr>
          <a:xfrm>
            <a:off x="507916" y="4715739"/>
            <a:ext cx="725267" cy="661206"/>
          </a:xfrm>
          <a:prstGeom prst="ellipse">
            <a:avLst/>
          </a:prstGeom>
          <a:solidFill>
            <a:srgbClr val="004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24B189F-A938-5EB3-0177-633CDA1CFAB1}"/>
              </a:ext>
            </a:extLst>
          </p:cNvPr>
          <p:cNvSpPr txBox="1"/>
          <p:nvPr/>
        </p:nvSpPr>
        <p:spPr>
          <a:xfrm>
            <a:off x="1460942" y="4892452"/>
            <a:ext cx="97746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Unternehmens-D&amp;O: Unternehmen schließt Versicherung für sein Management ab 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7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C2B34BA-2003-473C-B650-59E15F9EE86A}"/>
              </a:ext>
            </a:extLst>
          </p:cNvPr>
          <p:cNvSpPr/>
          <p:nvPr/>
        </p:nvSpPr>
        <p:spPr>
          <a:xfrm>
            <a:off x="0" y="-68825"/>
            <a:ext cx="11949113" cy="94700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2C925F-82CC-4A8F-8170-274A9D0E7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12" y="433191"/>
            <a:ext cx="9360000" cy="40011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Wodurch können Versicherungsfälle ausgelöst werden? 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D9128CC9-D3B5-4FB1-A089-F5B3E2375DD9}"/>
              </a:ext>
            </a:extLst>
          </p:cNvPr>
          <p:cNvSpPr/>
          <p:nvPr/>
        </p:nvSpPr>
        <p:spPr>
          <a:xfrm>
            <a:off x="2377256" y="4215315"/>
            <a:ext cx="6844445" cy="9470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9" name="Graphic 13" descr="Chevron arrows outline">
            <a:extLst>
              <a:ext uri="{FF2B5EF4-FFF2-40B4-BE49-F238E27FC236}">
                <a16:creationId xmlns:a16="http://schemas.microsoft.com/office/drawing/2014/main" id="{609DC4E8-B3C9-48D9-9411-6E1BC80BD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567616" y="3398246"/>
            <a:ext cx="331546" cy="802096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B48CD84-53AB-431B-A4B0-34A3D5EC278A}"/>
              </a:ext>
            </a:extLst>
          </p:cNvPr>
          <p:cNvSpPr txBox="1"/>
          <p:nvPr/>
        </p:nvSpPr>
        <p:spPr>
          <a:xfrm>
            <a:off x="2377255" y="4349704"/>
            <a:ext cx="68444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Der versicherte Manager ist sowohl vor Ansprüchen des eigenen Unternehmens als auch vor Ansprüchen außenstehender Dritter geschützt – und zwar sowohl im strategischen als auch im operativen Bereich.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0ECB7383-DD74-C20F-CB86-D3A2F60A6B1A}"/>
              </a:ext>
            </a:extLst>
          </p:cNvPr>
          <p:cNvSpPr/>
          <p:nvPr/>
        </p:nvSpPr>
        <p:spPr>
          <a:xfrm>
            <a:off x="2377255" y="1986455"/>
            <a:ext cx="2511972" cy="1198179"/>
          </a:xfrm>
          <a:prstGeom prst="roundRect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Außenhaftung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666D376-54B5-607F-5CA7-B8AAEC921C05}"/>
              </a:ext>
            </a:extLst>
          </p:cNvPr>
          <p:cNvSpPr/>
          <p:nvPr/>
        </p:nvSpPr>
        <p:spPr>
          <a:xfrm>
            <a:off x="6709728" y="1986454"/>
            <a:ext cx="2511972" cy="11981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Innenhaftung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7432B4BA-5C6A-85A9-1145-7DB075EC5CD5}"/>
              </a:ext>
            </a:extLst>
          </p:cNvPr>
          <p:cNvSpPr/>
          <p:nvPr/>
        </p:nvSpPr>
        <p:spPr>
          <a:xfrm>
            <a:off x="5069826" y="2304857"/>
            <a:ext cx="1459302" cy="6612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D&amp;O-Versicherung</a:t>
            </a:r>
          </a:p>
        </p:txBody>
      </p:sp>
    </p:spTree>
    <p:extLst>
      <p:ext uri="{BB962C8B-B14F-4D97-AF65-F5344CB8AC3E}">
        <p14:creationId xmlns:p14="http://schemas.microsoft.com/office/powerpoint/2010/main" val="57828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92D80D91-FAFB-4BB5-A9DB-568873EAFCCB}"/>
              </a:ext>
            </a:extLst>
          </p:cNvPr>
          <p:cNvSpPr/>
          <p:nvPr/>
        </p:nvSpPr>
        <p:spPr>
          <a:xfrm>
            <a:off x="0" y="-68825"/>
            <a:ext cx="11949113" cy="94700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2C925F-82CC-4A8F-8170-274A9D0E7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12" y="433191"/>
            <a:ext cx="9360000" cy="40011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Drei Haftungsquellen, die bei einer D&amp;O relevant sind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53BD0156-9920-54FC-C16A-5601522FF0A0}"/>
              </a:ext>
            </a:extLst>
          </p:cNvPr>
          <p:cNvSpPr/>
          <p:nvPr/>
        </p:nvSpPr>
        <p:spPr>
          <a:xfrm>
            <a:off x="507912" y="2165131"/>
            <a:ext cx="3622654" cy="809297"/>
          </a:xfrm>
          <a:prstGeom prst="roundRect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Organisationsverschulden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58BC5B3E-6DF7-6A65-E23E-F7D174025338}"/>
              </a:ext>
            </a:extLst>
          </p:cNvPr>
          <p:cNvSpPr/>
          <p:nvPr/>
        </p:nvSpPr>
        <p:spPr>
          <a:xfrm>
            <a:off x="507912" y="3247133"/>
            <a:ext cx="3622654" cy="809297"/>
          </a:xfrm>
          <a:prstGeom prst="roundRect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Auswahlverschulden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8E6E0D73-FF06-4C73-E624-5001672E0CD0}"/>
              </a:ext>
            </a:extLst>
          </p:cNvPr>
          <p:cNvSpPr/>
          <p:nvPr/>
        </p:nvSpPr>
        <p:spPr>
          <a:xfrm>
            <a:off x="507912" y="4329135"/>
            <a:ext cx="3622654" cy="809297"/>
          </a:xfrm>
          <a:prstGeom prst="roundRect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Überwachungsverschulden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7A390C68-040D-16A6-6C73-6EB33E3D9752}"/>
              </a:ext>
            </a:extLst>
          </p:cNvPr>
          <p:cNvSpPr/>
          <p:nvPr/>
        </p:nvSpPr>
        <p:spPr>
          <a:xfrm>
            <a:off x="4414345" y="2165131"/>
            <a:ext cx="7026856" cy="8092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Fehlende, unvollständige oder nicht sachgerechte Prozesse oder Strukturen im Unternehmen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1CFFF705-BB81-E8D9-D413-2BC88481111F}"/>
              </a:ext>
            </a:extLst>
          </p:cNvPr>
          <p:cNvSpPr/>
          <p:nvPr/>
        </p:nvSpPr>
        <p:spPr>
          <a:xfrm>
            <a:off x="4414345" y="3247132"/>
            <a:ext cx="7026856" cy="8092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Einstellen unqualifizierten Personals, Auswahl ungeeigneter Dienstleister oder  Fehlinvestitionen infolge mangelhafter Prüfung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4EC2814-36AD-61DC-2372-06C332D538C3}"/>
              </a:ext>
            </a:extLst>
          </p:cNvPr>
          <p:cNvSpPr/>
          <p:nvPr/>
        </p:nvSpPr>
        <p:spPr>
          <a:xfrm>
            <a:off x="4414345" y="4329133"/>
            <a:ext cx="7026856" cy="8092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Schäden aufgrund fehlender oder unzureichender Kontrollmechanismen</a:t>
            </a:r>
          </a:p>
        </p:txBody>
      </p:sp>
    </p:spTree>
    <p:extLst>
      <p:ext uri="{BB962C8B-B14F-4D97-AF65-F5344CB8AC3E}">
        <p14:creationId xmlns:p14="http://schemas.microsoft.com/office/powerpoint/2010/main" val="414979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572E84B-4304-4D12-8DF4-4817CA9DF1AE}"/>
              </a:ext>
            </a:extLst>
          </p:cNvPr>
          <p:cNvSpPr/>
          <p:nvPr/>
        </p:nvSpPr>
        <p:spPr>
          <a:xfrm>
            <a:off x="0" y="-68825"/>
            <a:ext cx="11949113" cy="94700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856C0A-512A-4DDD-9FB7-5F9CC880F779}"/>
              </a:ext>
            </a:extLst>
          </p:cNvPr>
          <p:cNvSpPr txBox="1"/>
          <p:nvPr/>
        </p:nvSpPr>
        <p:spPr>
          <a:xfrm>
            <a:off x="507912" y="1773140"/>
            <a:ext cx="46736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80000" algn="l">
              <a:spcBef>
                <a:spcPts val="600"/>
              </a:spcBef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Organisationsverschulden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C95F05-073B-466F-8E3D-C327137109DF}"/>
              </a:ext>
            </a:extLst>
          </p:cNvPr>
          <p:cNvSpPr txBox="1"/>
          <p:nvPr/>
        </p:nvSpPr>
        <p:spPr>
          <a:xfrm>
            <a:off x="507912" y="2277596"/>
            <a:ext cx="682653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80000" algn="l">
              <a:spcBef>
                <a:spcPts val="60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 der Angebotskalkulation werden gravierende strukturelle Mängel nicht erkannt. Das führt zu hohen Verlusten, weshalb die Geschäftsführerin für diesen Bereich zur Verantwortung gezogen wird. Die persönliche D&amp;O-Versicherung der Geschäftsführerin greift. 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96E361D-0851-49B6-A3E8-886A3EFADA46}"/>
              </a:ext>
            </a:extLst>
          </p:cNvPr>
          <p:cNvSpPr/>
          <p:nvPr/>
        </p:nvSpPr>
        <p:spPr>
          <a:xfrm>
            <a:off x="507911" y="3918081"/>
            <a:ext cx="6826539" cy="139743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17423" lvl="1">
              <a:spcBef>
                <a:spcPts val="600"/>
              </a:spcBef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Konsequenzen</a:t>
            </a:r>
          </a:p>
          <a:p>
            <a:pPr lvl="1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ist ein Schaden von mehreren Tausend Euro entstanden, da die Kalkulationen nicht die Produktions- und Einkaufkosten decken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E2E5AD4-A0BA-4419-BEF8-E128BFF6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12" y="433191"/>
            <a:ext cx="9360000" cy="40011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kommen D&amp;O-Schäden typischerweise zustande?</a:t>
            </a:r>
          </a:p>
        </p:txBody>
      </p:sp>
      <p:pic>
        <p:nvPicPr>
          <p:cNvPr id="3" name="Grafik 2" descr="Ein Bild, das Text, drinnen, Elektronik enthält.&#10;&#10;Automatisch generierte Beschreibung">
            <a:extLst>
              <a:ext uri="{FF2B5EF4-FFF2-40B4-BE49-F238E27FC236}">
                <a16:creationId xmlns:a16="http://schemas.microsoft.com/office/drawing/2014/main" id="{CE05DB91-73B2-AB62-6A20-BBB2FE68A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380" y="2277596"/>
            <a:ext cx="3539733" cy="2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1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39C7DF8-DC06-4A7B-8CDA-AAA0A5BBCDB9}"/>
              </a:ext>
            </a:extLst>
          </p:cNvPr>
          <p:cNvSpPr/>
          <p:nvPr/>
        </p:nvSpPr>
        <p:spPr>
          <a:xfrm>
            <a:off x="0" y="-68825"/>
            <a:ext cx="11949113" cy="94700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856C0A-512A-4DDD-9FB7-5F9CC880F779}"/>
              </a:ext>
            </a:extLst>
          </p:cNvPr>
          <p:cNvSpPr txBox="1"/>
          <p:nvPr/>
        </p:nvSpPr>
        <p:spPr>
          <a:xfrm>
            <a:off x="507911" y="1773140"/>
            <a:ext cx="34755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80000" algn="l">
              <a:spcBef>
                <a:spcPts val="600"/>
              </a:spcBef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Auswahlverschulden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C95F05-073B-466F-8E3D-C327137109DF}"/>
              </a:ext>
            </a:extLst>
          </p:cNvPr>
          <p:cNvSpPr txBox="1"/>
          <p:nvPr/>
        </p:nvSpPr>
        <p:spPr>
          <a:xfrm>
            <a:off x="507912" y="2277596"/>
            <a:ext cx="682653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80000" algn="l">
              <a:spcBef>
                <a:spcPts val="60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Der Geschäftsführer wählt einen IT-Dienstleister aus, der eine neue IT-Infrastruktur im Unternehmen implementieren soll. Der IT-Dienstleister ist jedoch aufgrund fehlenden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Know-How’s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und Personalmangel nicht in der Lage, die Implementierung im vorgegebenen Zeitraum und im Rahmen des vorgesehenen Budgets zu schaffen. 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96E361D-0851-49B6-A3E8-886A3EFADA46}"/>
              </a:ext>
            </a:extLst>
          </p:cNvPr>
          <p:cNvSpPr/>
          <p:nvPr/>
        </p:nvSpPr>
        <p:spPr>
          <a:xfrm>
            <a:off x="507912" y="4214647"/>
            <a:ext cx="6826539" cy="18396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17423" lvl="1">
              <a:spcBef>
                <a:spcPts val="600"/>
              </a:spcBef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Konsequenzen</a:t>
            </a:r>
          </a:p>
          <a:p>
            <a:pPr lvl="1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Daraus resultieren IT-Probleme, die zur Folge haben, dass das Unternehmen Aufträge nicht erfüllen kann</a:t>
            </a:r>
          </a:p>
          <a:p>
            <a:pPr lvl="1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kommt zu einem wirtschaftlichen Schaden von 50.000 Euro</a:t>
            </a:r>
          </a:p>
          <a:p>
            <a:pPr lvl="1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Unternehmen verliert Reputation und Vertrauen bei seinen Kunden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E2E5AD4-A0BA-4419-BEF8-E128BFF6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12" y="433191"/>
            <a:ext cx="9360000" cy="40011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kommen D&amp;O-Schäden typischerweise zustande?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73D52B4D-3B3E-4F8F-8109-43009C369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846" y="2624323"/>
            <a:ext cx="3862218" cy="257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8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0D216A2-BDFE-47B5-A347-86A976D012A0}"/>
              </a:ext>
            </a:extLst>
          </p:cNvPr>
          <p:cNvSpPr/>
          <p:nvPr/>
        </p:nvSpPr>
        <p:spPr>
          <a:xfrm>
            <a:off x="0" y="-68825"/>
            <a:ext cx="11949113" cy="94700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856C0A-512A-4DDD-9FB7-5F9CC880F779}"/>
              </a:ext>
            </a:extLst>
          </p:cNvPr>
          <p:cNvSpPr txBox="1"/>
          <p:nvPr/>
        </p:nvSpPr>
        <p:spPr>
          <a:xfrm>
            <a:off x="507912" y="1773140"/>
            <a:ext cx="42007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80000" algn="l">
              <a:spcBef>
                <a:spcPts val="600"/>
              </a:spcBef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Überwachsungsverschulden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C95F05-073B-466F-8E3D-C327137109DF}"/>
              </a:ext>
            </a:extLst>
          </p:cNvPr>
          <p:cNvSpPr txBox="1"/>
          <p:nvPr/>
        </p:nvSpPr>
        <p:spPr>
          <a:xfrm>
            <a:off x="507912" y="2277596"/>
            <a:ext cx="68265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80000" algn="l">
              <a:spcBef>
                <a:spcPts val="60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Ein Unternehmen bietet eine Rabattaktion für Kunden an, wodurch sich die Produktion um 50% erhöhen muss. Das überlastet allerdings die Produktionskapazitäten, die nicht dafür ausgelegt sind. 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96E361D-0851-49B6-A3E8-886A3EFADA46}"/>
              </a:ext>
            </a:extLst>
          </p:cNvPr>
          <p:cNvSpPr/>
          <p:nvPr/>
        </p:nvSpPr>
        <p:spPr>
          <a:xfrm>
            <a:off x="507911" y="3797548"/>
            <a:ext cx="7038517" cy="13067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17423" lvl="1">
              <a:spcBef>
                <a:spcPts val="600"/>
              </a:spcBef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Konsequenzen</a:t>
            </a:r>
          </a:p>
          <a:p>
            <a:pPr marL="883173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kommt zu langen Lieferzeiten und Kunden, die bereits mit dem Produkt geplant haben, verlangen Schadensersatz vom Vertragspartner oder treten vom Vertrag zurück, was einen Schadensausfall zur Folge hat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E2E5AD4-A0BA-4419-BEF8-E128BFF6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12" y="433191"/>
            <a:ext cx="9360000" cy="40011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kommen D&amp;O-Schäden typischerweise zustande?</a:t>
            </a:r>
          </a:p>
        </p:txBody>
      </p:sp>
      <p:pic>
        <p:nvPicPr>
          <p:cNvPr id="11" name="Grafik 10" descr="Ein Bild, das Boden enthält.&#10;&#10;Automatisch generierte Beschreibung">
            <a:extLst>
              <a:ext uri="{FF2B5EF4-FFF2-40B4-BE49-F238E27FC236}">
                <a16:creationId xmlns:a16="http://schemas.microsoft.com/office/drawing/2014/main" id="{2A391173-9362-45BE-AD01-23DE43A2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17" y="2625639"/>
            <a:ext cx="3855596" cy="2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5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7EA95E4-D463-48D0-AC66-70521C6C2AC0}"/>
              </a:ext>
            </a:extLst>
          </p:cNvPr>
          <p:cNvSpPr/>
          <p:nvPr/>
        </p:nvSpPr>
        <p:spPr>
          <a:xfrm>
            <a:off x="0" y="3360737"/>
            <a:ext cx="11949113" cy="3360738"/>
          </a:xfrm>
          <a:prstGeom prst="rect">
            <a:avLst/>
          </a:prstGeom>
          <a:solidFill>
            <a:schemeClr val="accent2">
              <a:alpha val="87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C9F16-4352-417E-B325-17919DEC1C01}"/>
              </a:ext>
            </a:extLst>
          </p:cNvPr>
          <p:cNvSpPr txBox="1"/>
          <p:nvPr/>
        </p:nvSpPr>
        <p:spPr>
          <a:xfrm>
            <a:off x="728330" y="1195347"/>
            <a:ext cx="8787810" cy="110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Lassen Sie uns über den D&amp;O-Schutz für Ihr Unternehmen sprechen!</a:t>
            </a:r>
            <a:endParaRPr lang="de-DE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AFA1C9-901E-4F61-B4DD-1244958653D8}"/>
              </a:ext>
            </a:extLst>
          </p:cNvPr>
          <p:cNvSpPr txBox="1"/>
          <p:nvPr/>
        </p:nvSpPr>
        <p:spPr>
          <a:xfrm>
            <a:off x="728330" y="4592216"/>
            <a:ext cx="5986130" cy="14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e-DE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Ihr Name</a:t>
            </a:r>
          </a:p>
          <a:p>
            <a:pPr>
              <a:lnSpc>
                <a:spcPct val="107000"/>
              </a:lnSpc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Firma/Titel</a:t>
            </a:r>
          </a:p>
          <a:p>
            <a:pPr>
              <a:lnSpc>
                <a:spcPct val="107000"/>
              </a:lnSpc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Adresse</a:t>
            </a:r>
          </a:p>
          <a:p>
            <a:pPr>
              <a:lnSpc>
                <a:spcPct val="107000"/>
              </a:lnSpc>
            </a:pPr>
            <a:endParaRPr lang="de-DE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</a:t>
            </a:r>
          </a:p>
          <a:p>
            <a:pPr>
              <a:lnSpc>
                <a:spcPct val="107000"/>
              </a:lnSpc>
            </a:pPr>
            <a:r>
              <a:rPr lang="de-DE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E-Mail</a:t>
            </a:r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092778F-E790-464E-BBAD-D9DCCA64F8E1}"/>
              </a:ext>
            </a:extLst>
          </p:cNvPr>
          <p:cNvSpPr txBox="1">
            <a:spLocks/>
          </p:cNvSpPr>
          <p:nvPr/>
        </p:nvSpPr>
        <p:spPr>
          <a:xfrm>
            <a:off x="9773265" y="606711"/>
            <a:ext cx="958644" cy="338554"/>
          </a:xfrm>
          <a:prstGeom prst="rect">
            <a:avLst/>
          </a:prstGeom>
        </p:spPr>
        <p:txBody>
          <a:bodyPr/>
          <a:lstStyle>
            <a:lvl1pPr marL="448102" indent="-448102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0887" indent="-373418" algn="l" defTabSz="59746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93672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91141" indent="-298734" algn="l" defTabSz="59746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8610" indent="-298734" algn="l" defTabSz="59746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86079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2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3548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2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1017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2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8486" indent="-298734" algn="l" defTabSz="597469" rtl="0" eaLnBrk="1" latinLnBrk="0" hangingPunct="1">
              <a:spcBef>
                <a:spcPct val="20000"/>
              </a:spcBef>
              <a:buFont typeface="Arial"/>
              <a:buChar char="•"/>
              <a:defRPr sz="2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Ihr Logo</a:t>
            </a:r>
          </a:p>
        </p:txBody>
      </p:sp>
    </p:spTree>
    <p:extLst>
      <p:ext uri="{BB962C8B-B14F-4D97-AF65-F5344CB8AC3E}">
        <p14:creationId xmlns:p14="http://schemas.microsoft.com/office/powerpoint/2010/main" val="1816957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BTACCENT" val="Accent2ColorBoldText"/>
  <p:tag name="THINKCELLPRESENTATIONDONOTDELETE" val="&lt;?xml version=&quot;1.0&quot; encoding=&quot;UTF-16&quot; standalone=&quot;yes&quot;?&gt;&lt;root reqver=&quot;25060&quot;&gt;&lt;version val=&quot;2799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6"/>
  <p:tag name="2LEVEL" val="0.3"/>
  <p:tag name="3LEVEL" val="0.15"/>
  <p:tag name="4LEVEL" val="0.08"/>
  <p:tag name="5LEVEL" val="0.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2bkMwPZxpperNgXx6L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6"/>
  <p:tag name="2LEVEL" val="0.3"/>
  <p:tag name="3LEVEL" val="0.15"/>
  <p:tag name="4LEVEL" val="0.08"/>
  <p:tag name="5LEVEL" val="0.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DtuM0MDgIU0HZMjwpP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_rw4aEelQJMPTKE.tya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KA4VzuArh8fNFfQ3ul1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2bkMwPZxpperNgXx6Lpg"/>
</p:tagLst>
</file>

<file path=ppt/theme/theme1.xml><?xml version="1.0" encoding="utf-8"?>
<a:theme xmlns:a="http://schemas.openxmlformats.org/drawingml/2006/main" name="Office-Design">
  <a:themeElements>
    <a:clrScheme name="thinksurance_new">
      <a:dk1>
        <a:sysClr val="windowText" lastClr="000000"/>
      </a:dk1>
      <a:lt1>
        <a:sysClr val="window" lastClr="FFFFFF"/>
      </a:lt1>
      <a:dk2>
        <a:srgbClr val="252E32"/>
      </a:dk2>
      <a:lt2>
        <a:srgbClr val="F8F8F8"/>
      </a:lt2>
      <a:accent1>
        <a:srgbClr val="3B454B"/>
      </a:accent1>
      <a:accent2>
        <a:srgbClr val="004F7C"/>
      </a:accent2>
      <a:accent3>
        <a:srgbClr val="78BEE6"/>
      </a:accent3>
      <a:accent4>
        <a:srgbClr val="A1DAF8"/>
      </a:accent4>
      <a:accent5>
        <a:srgbClr val="E8E100"/>
      </a:accent5>
      <a:accent6>
        <a:srgbClr val="C4C7CA"/>
      </a:accent6>
      <a:hlink>
        <a:srgbClr val="A1DAF8"/>
      </a:hlink>
      <a:folHlink>
        <a:srgbClr val="E8E100"/>
      </a:folHlink>
    </a:clrScheme>
    <a:fontScheme name="TS_temp2">
      <a:majorFont>
        <a:latin typeface="Titillium We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9050">
          <a:solidFill>
            <a:schemeClr val="accent2"/>
          </a:solidFill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9050">
          <a:solidFill>
            <a:schemeClr val="accent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indent="-180000" algn="l"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E84922A8982441B19EB3F7A0E881F2" ma:contentTypeVersion="12" ma:contentTypeDescription="Ein neues Dokument erstellen." ma:contentTypeScope="" ma:versionID="1a5f22f4389a86382f5d5c3ef6091883">
  <xsd:schema xmlns:xsd="http://www.w3.org/2001/XMLSchema" xmlns:xs="http://www.w3.org/2001/XMLSchema" xmlns:p="http://schemas.microsoft.com/office/2006/metadata/properties" xmlns:ns3="e5ad54d2-c035-4a4e-b504-00ba5d4afeae" xmlns:ns4="c35e8731-684f-4780-a5a9-bcf1c2449e54" targetNamespace="http://schemas.microsoft.com/office/2006/metadata/properties" ma:root="true" ma:fieldsID="2237d97e79e7529b06e973ffec0620d8" ns3:_="" ns4:_="">
    <xsd:import namespace="e5ad54d2-c035-4a4e-b504-00ba5d4afeae"/>
    <xsd:import namespace="c35e8731-684f-4780-a5a9-bcf1c2449e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d54d2-c035-4a4e-b504-00ba5d4afe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e8731-684f-4780-a5a9-bcf1c2449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4816BB-E8BC-447F-A17B-CB379C60D6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756BD-B3AA-4E5C-A3E6-B47943E17033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c35e8731-684f-4780-a5a9-bcf1c2449e54"/>
    <ds:schemaRef ds:uri="http://schemas.microsoft.com/office/2006/documentManagement/types"/>
    <ds:schemaRef ds:uri="e5ad54d2-c035-4a4e-b504-00ba5d4afeae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7C6713-8ECC-4B39-BE19-B9F702639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ad54d2-c035-4a4e-b504-00ba5d4afeae"/>
    <ds:schemaRef ds:uri="c35e8731-684f-4780-a5a9-bcf1c2449e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Benutzerdefiniert</PresentationFormat>
  <Paragraphs>61</Paragraphs>
  <Slides>9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Titillium Web</vt:lpstr>
      <vt:lpstr>Office-Design</vt:lpstr>
      <vt:lpstr>think-cell Folie</vt:lpstr>
      <vt:lpstr>PowerPoint-Präsentation</vt:lpstr>
      <vt:lpstr>Unternehmensentscheider werden immer öfter in Regress genommen – sind sich der Gefahren allerdings oftmals gar nicht bewusst </vt:lpstr>
      <vt:lpstr>Unternehmen und Management: D&amp;O-Versicherung schützt beide</vt:lpstr>
      <vt:lpstr>Wodurch können Versicherungsfälle ausgelöst werden? </vt:lpstr>
      <vt:lpstr>Drei Haftungsquellen, die bei einer D&amp;O relevant sind</vt:lpstr>
      <vt:lpstr>Wie kommen D&amp;O-Schäden typischerweise zustande?</vt:lpstr>
      <vt:lpstr>Wie kommen D&amp;O-Schäden typischerweise zustande?</vt:lpstr>
      <vt:lpstr>Wie kommen D&amp;O-Schäden typischerweise zustande?</vt:lpstr>
      <vt:lpstr>PowerPoint-Präsentation</vt:lpstr>
    </vt:vector>
  </TitlesOfParts>
  <Company>Thinksurance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Christopher Leifeld</dc:creator>
  <cp:lastModifiedBy>Richard Wibbeke</cp:lastModifiedBy>
  <cp:revision>624</cp:revision>
  <cp:lastPrinted>2019-08-23T17:00:43Z</cp:lastPrinted>
  <dcterms:created xsi:type="dcterms:W3CDTF">2019-04-23T10:42:14Z</dcterms:created>
  <dcterms:modified xsi:type="dcterms:W3CDTF">2023-09-11T14:54:18Z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0x0101007FE84922A8982441B19EB3F7A0E881F2</vt:lpwstr>
  </property>
</Properties>
</file>